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39_297645A6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91" r:id="rId2"/>
    <p:sldId id="290" r:id="rId3"/>
    <p:sldId id="303" r:id="rId4"/>
    <p:sldId id="304" r:id="rId5"/>
    <p:sldId id="305" r:id="rId6"/>
    <p:sldId id="307" r:id="rId7"/>
    <p:sldId id="308" r:id="rId8"/>
    <p:sldId id="309" r:id="rId9"/>
    <p:sldId id="310" r:id="rId10"/>
    <p:sldId id="311" r:id="rId11"/>
    <p:sldId id="313" r:id="rId12"/>
    <p:sldId id="312" r:id="rId13"/>
    <p:sldId id="314" r:id="rId14"/>
    <p:sldId id="315" r:id="rId15"/>
    <p:sldId id="318" r:id="rId16"/>
    <p:sldId id="317" r:id="rId17"/>
    <p:sldId id="316" r:id="rId18"/>
    <p:sldId id="319" r:id="rId19"/>
  </p:sldIdLst>
  <p:sldSz cx="18288000" cy="10287000"/>
  <p:notesSz cx="6858000" cy="9144000"/>
  <p:embeddedFontLst>
    <p:embeddedFont>
      <p:font typeface="Canva Sans 1" panose="020B0604020202020204" charset="0"/>
      <p:regular r:id="rId21"/>
    </p:embeddedFont>
    <p:embeddedFont>
      <p:font typeface="Canva Sans 1 Bold" panose="020B0604020202020204" charset="0"/>
      <p:regular r:id="rId22"/>
    </p:embeddedFont>
    <p:embeddedFont>
      <p:font typeface="Codec Pro Extra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8350EF-7722-FA67-CE6F-832BDB0516EA}" name="Basma Elhoseny" initials="BE" userId="54eee8e380c7202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27" autoAdjust="0"/>
  </p:normalViewPr>
  <p:slideViewPr>
    <p:cSldViewPr>
      <p:cViewPr>
        <p:scale>
          <a:sx n="33" d="100"/>
          <a:sy n="33" d="100"/>
        </p:scale>
        <p:origin x="1252" y="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omments/modernComment_139_297645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CA70C3-EA2C-4CB9-BEAF-A455BF31CC69}" authorId="{148350EF-7722-FA67-CE6F-832BDB0516EA}" created="2024-06-14T10:27:02.732">
    <pc:sldMkLst xmlns:pc="http://schemas.microsoft.com/office/powerpoint/2013/main/command">
      <pc:docMk/>
      <pc:sldMk cId="695616934" sldId="313"/>
    </pc:sldMkLst>
    <p188:txBody>
      <a:bodyPr/>
      <a:lstStyle/>
      <a:p>
        <a:r>
          <a:rPr lang="en-US"/>
          <a:t>cheeeek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2ED24-1E0E-4611-8685-758F37F5534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1FBA8-311F-4827-A7CA-46EC4FEE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8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01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08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3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40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2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4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couple of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7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couple of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7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couple of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89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couple of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8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Roberta  Variant form BERT</a:t>
            </a:r>
          </a:p>
          <a:p>
            <a:r>
              <a:rPr lang="en-US" sz="1200" spc="19" dirty="0">
                <a:latin typeface="Canva Sans 1"/>
              </a:rPr>
              <a:t>Fined Tuned on SemEval-2017 Task#4 (Tweets)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6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64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0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1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hyperlink" Target="https://huggingface.co/finiteautomata/bertweet-base-sentiment-analysis" TargetMode="Externa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18/10/relationships/comments" Target="../comments/modernComment_139_297645A6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uggingface.co/finiteautomata/bertweet-base-sentiment-analysis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ruxailab/sentiment-analysis-api" TargetMode="External"/><Relationship Id="rId5" Type="http://schemas.openxmlformats.org/officeDocument/2006/relationships/image" Target="../media/image32.gif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uxailab/sentiment-analysis-api/tree/main/docs/Presentations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3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google.com/spreadsheets/d/1wnTACVlsw_JWCWV70Log1DFwilxwmj_azB3TekGA3OY/edit?gid=58792518#gid=58792518" TargetMode="External"/><Relationship Id="rId5" Type="http://schemas.openxmlformats.org/officeDocument/2006/relationships/hyperlink" Target="https://github.com/ruxailab/sentiment-analysis-api/commit/806398dbc6889011a855e28f1ac0f98a2302930f#diff-0f5e27abb55f6e14d85613d95c1809789b016c86a473f563cb23c67cee2677b8" TargetMode="Externa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hyperlink" Target="https://github.com/BasmaElhoseny0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assemblyai.com/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assemblyai.com/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www.assemblyai.com/ap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s://huggingface.co/finiteautomata/bertweet-base-sentiment-analysis" TargetMode="External"/><Relationship Id="rId10" Type="http://schemas.openxmlformats.org/officeDocument/2006/relationships/image" Target="../media/image27.png"/><Relationship Id="rId4" Type="http://schemas.openxmlformats.org/officeDocument/2006/relationships/image" Target="../media/image13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hyperlink" Target="https://huggingface.co/finiteautomata/bertweet-base-sentiment-analysis" TargetMode="Externa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720864" y="1427539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01884" y="6978469"/>
            <a:ext cx="8883055" cy="1285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 dirty="0">
                <a:solidFill>
                  <a:srgbClr val="F35000"/>
                </a:solidFill>
                <a:latin typeface="Codec Pro ExtraBold"/>
              </a:rPr>
              <a:t>Meet #3: </a:t>
            </a:r>
            <a:r>
              <a:rPr lang="en-US" sz="4230" b="1" spc="287" dirty="0">
                <a:solidFill>
                  <a:srgbClr val="F35000"/>
                </a:solidFill>
                <a:latin typeface="Codec Pro ExtraBold"/>
              </a:rPr>
              <a:t>Ver.#1 Sentiment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19876" y="8484651"/>
            <a:ext cx="2484121" cy="77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anva Sans 1"/>
              </a:rPr>
              <a:t>Presented By: Olivia Wilson</a:t>
            </a:r>
          </a:p>
        </p:txBody>
      </p:sp>
      <p:sp>
        <p:nvSpPr>
          <p:cNvPr id="13" name="Freeform 13"/>
          <p:cNvSpPr/>
          <p:nvPr/>
        </p:nvSpPr>
        <p:spPr>
          <a:xfrm rot="7682761">
            <a:off x="14146738" y="8589103"/>
            <a:ext cx="631420" cy="631420"/>
          </a:xfrm>
          <a:custGeom>
            <a:avLst/>
            <a:gdLst/>
            <a:ahLst/>
            <a:cxnLst/>
            <a:rect l="l" t="t" r="r" b="b"/>
            <a:pathLst>
              <a:path w="631420" h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901846"/>
            <a:ext cx="1697418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spc="841" dirty="0">
                <a:solidFill>
                  <a:srgbClr val="000000"/>
                </a:solidFill>
                <a:latin typeface="Codec Pro ExtraBold"/>
              </a:rPr>
              <a:t>Sentiment Analysis for </a:t>
            </a:r>
          </a:p>
          <a:p>
            <a:pPr algn="l"/>
            <a:r>
              <a:rPr lang="en-US" sz="6000" spc="841" dirty="0">
                <a:solidFill>
                  <a:srgbClr val="000000"/>
                </a:solidFill>
                <a:latin typeface="Codec Pro ExtraBold"/>
              </a:rPr>
              <a:t>Usability Tests</a:t>
            </a:r>
          </a:p>
        </p:txBody>
      </p:sp>
      <p:pic>
        <p:nvPicPr>
          <p:cNvPr id="12290" name="Picture 2" descr="@ruxailab">
            <a:extLst>
              <a:ext uri="{FF2B5EF4-FFF2-40B4-BE49-F238E27FC236}">
                <a16:creationId xmlns:a16="http://schemas.microsoft.com/office/drawing/2014/main" id="{275EC0CF-F44F-3CB3-4286-0AD818F9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645" y="719316"/>
            <a:ext cx="2152637" cy="21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B1E4845F-41D6-7460-72BF-C4C415132425}"/>
              </a:ext>
            </a:extLst>
          </p:cNvPr>
          <p:cNvSpPr txBox="1"/>
          <p:nvPr/>
        </p:nvSpPr>
        <p:spPr>
          <a:xfrm>
            <a:off x="14581455" y="3169630"/>
            <a:ext cx="2863255" cy="631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 dirty="0" err="1">
                <a:latin typeface="Codec Pro ExtraBold"/>
              </a:rPr>
              <a:t>RuxaiLab</a:t>
            </a:r>
            <a:endParaRPr lang="en-US" sz="4230" spc="287" dirty="0">
              <a:latin typeface="Codec Pro ExtraBold"/>
            </a:endParaRPr>
          </a:p>
        </p:txBody>
      </p:sp>
      <p:pic>
        <p:nvPicPr>
          <p:cNvPr id="20" name="Picture 19" descr="A person pointing at a tablet&#10;&#10;Description automatically generated">
            <a:extLst>
              <a:ext uri="{FF2B5EF4-FFF2-40B4-BE49-F238E27FC236}">
                <a16:creationId xmlns:a16="http://schemas.microsoft.com/office/drawing/2014/main" id="{F09F4081-1EFD-6087-319F-AC64F1EA93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442" y="3316225"/>
            <a:ext cx="7782268" cy="6496050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5BD8A406-B0CE-F3A4-D925-610150DEEB65}"/>
              </a:ext>
            </a:extLst>
          </p:cNvPr>
          <p:cNvSpPr txBox="1"/>
          <p:nvPr/>
        </p:nvSpPr>
        <p:spPr>
          <a:xfrm>
            <a:off x="1301885" y="6084682"/>
            <a:ext cx="8883055" cy="63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 dirty="0">
                <a:solidFill>
                  <a:srgbClr val="F35000"/>
                </a:solidFill>
                <a:latin typeface="Codec Pro ExtraBold"/>
              </a:rPr>
              <a:t>GSoC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7F16C-BC8C-4808-BA96-D7F5252C667E}"/>
              </a:ext>
            </a:extLst>
          </p:cNvPr>
          <p:cNvSpPr txBox="1"/>
          <p:nvPr/>
        </p:nvSpPr>
        <p:spPr>
          <a:xfrm>
            <a:off x="613627" y="9715248"/>
            <a:ext cx="10259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287" dirty="0">
                <a:solidFill>
                  <a:srgbClr val="F35000"/>
                </a:solidFill>
                <a:latin typeface="Codec Pro ExtraBold"/>
              </a:rPr>
              <a:t>14-06-2024  16:00 (UTC+3)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(Sentiment Model)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B00DA44-4E7C-3C90-44AF-6E4A3A996B7B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Bertweet Model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5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6" name="Picture 6" descr="Hugging Face - Current Openings">
            <a:extLst>
              <a:ext uri="{FF2B5EF4-FFF2-40B4-BE49-F238E27FC236}">
                <a16:creationId xmlns:a16="http://schemas.microsoft.com/office/drawing/2014/main" id="{0DEE2627-CE95-CA6C-9C89-7BB089FC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7092739"/>
            <a:ext cx="1251161" cy="125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rge Language Models: RoBERTa — A Robustly Optimized BERT Approach | by  Vyacheslav Efimov | Towards Data Science">
            <a:extLst>
              <a:ext uri="{FF2B5EF4-FFF2-40B4-BE49-F238E27FC236}">
                <a16:creationId xmlns:a16="http://schemas.microsoft.com/office/drawing/2014/main" id="{FFBA9EB9-BDC4-A731-089A-15732E459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7" r="10269" b="86976"/>
          <a:stretch/>
        </p:blipFill>
        <p:spPr bwMode="auto">
          <a:xfrm>
            <a:off x="7872951" y="7431775"/>
            <a:ext cx="2894839" cy="573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E73371-28BB-211A-7FDE-5C581DE0AFA7}"/>
              </a:ext>
            </a:extLst>
          </p:cNvPr>
          <p:cNvSpPr txBox="1">
            <a:spLocks/>
          </p:cNvSpPr>
          <p:nvPr/>
        </p:nvSpPr>
        <p:spPr>
          <a:xfrm>
            <a:off x="5876531" y="8558750"/>
            <a:ext cx="4572000" cy="725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Utterances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52663-D047-4272-120D-83014D2A28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972"/>
          <a:stretch/>
        </p:blipFill>
        <p:spPr>
          <a:xfrm>
            <a:off x="190499" y="2595129"/>
            <a:ext cx="17907001" cy="37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1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(Sentiment Model)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B00DA44-4E7C-3C90-44AF-6E4A3A996B7B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Bertweet Model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6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6" name="Picture 6" descr="Hugging Face - Current Openings">
            <a:extLst>
              <a:ext uri="{FF2B5EF4-FFF2-40B4-BE49-F238E27FC236}">
                <a16:creationId xmlns:a16="http://schemas.microsoft.com/office/drawing/2014/main" id="{0DEE2627-CE95-CA6C-9C89-7BB089FC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8388139"/>
            <a:ext cx="1251161" cy="125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rge Language Models: RoBERTa — A Robustly Optimized BERT Approach | by  Vyacheslav Efimov | Towards Data Science">
            <a:extLst>
              <a:ext uri="{FF2B5EF4-FFF2-40B4-BE49-F238E27FC236}">
                <a16:creationId xmlns:a16="http://schemas.microsoft.com/office/drawing/2014/main" id="{FFBA9EB9-BDC4-A731-089A-15732E459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7" r="10269" b="86976"/>
          <a:stretch/>
        </p:blipFill>
        <p:spPr bwMode="auto">
          <a:xfrm>
            <a:off x="7872951" y="8727175"/>
            <a:ext cx="2894839" cy="573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32DD8C-3241-840B-54E4-9B44DA487E47}"/>
              </a:ext>
            </a:extLst>
          </p:cNvPr>
          <p:cNvSpPr txBox="1">
            <a:spLocks/>
          </p:cNvSpPr>
          <p:nvPr/>
        </p:nvSpPr>
        <p:spPr>
          <a:xfrm>
            <a:off x="657329" y="2677873"/>
            <a:ext cx="13545307" cy="2263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Just Simple Version #1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Check Timing for sentiment model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93045B-05A8-00F4-0F3C-E241C2256290}"/>
              </a:ext>
            </a:extLst>
          </p:cNvPr>
          <p:cNvSpPr txBox="1">
            <a:spLocks/>
          </p:cNvSpPr>
          <p:nvPr/>
        </p:nvSpPr>
        <p:spPr>
          <a:xfrm>
            <a:off x="657329" y="17456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Problems: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1" name="Picture 2" descr="Sad Child Cartoon Images – Browse 62,949 Stock Photos, Vectors, and Video |  Adobe Stock">
            <a:extLst>
              <a:ext uri="{FF2B5EF4-FFF2-40B4-BE49-F238E27FC236}">
                <a16:creationId xmlns:a16="http://schemas.microsoft.com/office/drawing/2014/main" id="{52F8C24C-FD2E-EE3C-E7D2-D37D670F2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4941657"/>
            <a:ext cx="4448127" cy="444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52BB2C-F95A-BF15-0905-45108AA32070}"/>
              </a:ext>
            </a:extLst>
          </p:cNvPr>
          <p:cNvSpPr txBox="1">
            <a:spLocks/>
          </p:cNvSpPr>
          <p:nvPr/>
        </p:nvSpPr>
        <p:spPr>
          <a:xfrm>
            <a:off x="657329" y="5925195"/>
            <a:ext cx="13545307" cy="2263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To Be Improved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 Baby steps move mountains :D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E58440-1DCE-62A8-BA9A-9A357D1EC9CA}"/>
              </a:ext>
            </a:extLst>
          </p:cNvPr>
          <p:cNvSpPr txBox="1">
            <a:spLocks/>
          </p:cNvSpPr>
          <p:nvPr/>
        </p:nvSpPr>
        <p:spPr>
          <a:xfrm>
            <a:off x="657329" y="4992976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Solutions: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6956169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Next Steps</a:t>
            </a:r>
            <a:endParaRPr lang="en-US" sz="4400" spc="348" dirty="0">
              <a:solidFill>
                <a:srgbClr val="F35000"/>
              </a:solidFill>
              <a:latin typeface="Canva Sans 1 Bold"/>
            </a:endParaRP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F4DE3-8B95-22B4-5633-43EEB1012D99}"/>
              </a:ext>
            </a:extLst>
          </p:cNvPr>
          <p:cNvSpPr txBox="1">
            <a:spLocks/>
          </p:cNvSpPr>
          <p:nvPr/>
        </p:nvSpPr>
        <p:spPr>
          <a:xfrm>
            <a:off x="657329" y="2677872"/>
            <a:ext cx="10391671" cy="5666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Study The Speech2Text Approach for better time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Fine Tunning Roberta Model on different Scenarios. (Synthetic Data or Google Play Data)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Trying Classical Approaches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Add Context in the Sentiment Analysis (MELD dataset)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748FC1-32FC-CE22-46EB-25DECBA55109}"/>
              </a:ext>
            </a:extLst>
          </p:cNvPr>
          <p:cNvSpPr txBox="1">
            <a:spLocks/>
          </p:cNvSpPr>
          <p:nvPr/>
        </p:nvSpPr>
        <p:spPr>
          <a:xfrm>
            <a:off x="657329" y="17456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New Tasks: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1266" name="Picture 2" descr="Lost Cartoon Images – Browse 103,590 Stock Photos,, 54% OFF">
            <a:extLst>
              <a:ext uri="{FF2B5EF4-FFF2-40B4-BE49-F238E27FC236}">
                <a16:creationId xmlns:a16="http://schemas.microsoft.com/office/drawing/2014/main" id="{A4C5E50F-7A96-7508-47EC-95BF31467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1057" y="1834554"/>
            <a:ext cx="6739232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951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Questions To Mentors</a:t>
            </a:r>
            <a:endParaRPr lang="en-US" sz="4400" spc="348" dirty="0">
              <a:solidFill>
                <a:srgbClr val="F35000"/>
              </a:solidFill>
              <a:latin typeface="Canva Sans 1 Bold"/>
            </a:endParaRP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F4DE3-8B95-22B4-5633-43EEB1012D99}"/>
              </a:ext>
            </a:extLst>
          </p:cNvPr>
          <p:cNvSpPr txBox="1">
            <a:spLocks/>
          </p:cNvSpPr>
          <p:nvPr/>
        </p:nvSpPr>
        <p:spPr>
          <a:xfrm>
            <a:off x="657329" y="3226781"/>
            <a:ext cx="10467871" cy="581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Real-time sentiment Processing or offline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More video with real users for systems they don’t know a lot (Ask Community For Help :D)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Current System Deployment (google cloud)</a:t>
            </a:r>
          </a:p>
          <a:p>
            <a:pPr lvl="1">
              <a:lnSpc>
                <a:spcPct val="100000"/>
              </a:lnSpc>
            </a:pPr>
            <a:r>
              <a:rPr lang="en-US" sz="32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Deploy Model inside UI</a:t>
            </a:r>
          </a:p>
          <a:p>
            <a:pPr lvl="1">
              <a:lnSpc>
                <a:spcPct val="100000"/>
              </a:lnSpc>
            </a:pPr>
            <a:r>
              <a:rPr lang="en-US" sz="32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Interface with API 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Integration with Video by Sebastian</a:t>
            </a:r>
            <a:endParaRPr lang="en-US" sz="2400" b="1" i="0" dirty="0">
              <a:effectLst/>
              <a:latin typeface="gg sans"/>
            </a:endParaRPr>
          </a:p>
          <a:p>
            <a:pPr>
              <a:lnSpc>
                <a:spcPct val="100000"/>
              </a:lnSpc>
            </a:pPr>
            <a:endParaRPr lang="en-US" sz="3600" spc="19" dirty="0">
              <a:solidFill>
                <a:srgbClr val="231F20"/>
              </a:solidFill>
              <a:latin typeface="Canva Sans 1"/>
              <a:sym typeface="Wingdings" panose="05000000000000000000" pitchFamily="2" charset="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748FC1-32FC-CE22-46EB-25DECBA55109}"/>
              </a:ext>
            </a:extLst>
          </p:cNvPr>
          <p:cNvSpPr txBox="1">
            <a:spLocks/>
          </p:cNvSpPr>
          <p:nvPr/>
        </p:nvSpPr>
        <p:spPr>
          <a:xfrm>
            <a:off x="657329" y="228982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Problems: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9218" name="Picture 2" descr="Premium Vector | Cartoon schoolboy raising hand on white background">
            <a:extLst>
              <a:ext uri="{FF2B5EF4-FFF2-40B4-BE49-F238E27FC236}">
                <a16:creationId xmlns:a16="http://schemas.microsoft.com/office/drawing/2014/main" id="{F8B3D3A6-A2D6-CD4D-B148-EC8BB7FF7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0" y="2398663"/>
            <a:ext cx="6591300" cy="66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64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Coding</a:t>
            </a:r>
            <a:endParaRPr lang="en-US" sz="44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F4DE3-8B95-22B4-5633-43EEB1012D99}"/>
              </a:ext>
            </a:extLst>
          </p:cNvPr>
          <p:cNvSpPr txBox="1">
            <a:spLocks/>
          </p:cNvSpPr>
          <p:nvPr/>
        </p:nvSpPr>
        <p:spPr>
          <a:xfrm>
            <a:off x="609600" y="3184861"/>
            <a:ext cx="9934471" cy="1625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Speech2Text: 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Sentiment Model: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Notebooks for EDA Analysis: [</a:t>
            </a:r>
            <a:r>
              <a:rPr lang="en-US" sz="3600" b="1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Still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]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748FC1-32FC-CE22-46EB-25DECBA55109}"/>
              </a:ext>
            </a:extLst>
          </p:cNvPr>
          <p:cNvSpPr txBox="1">
            <a:spLocks/>
          </p:cNvSpPr>
          <p:nvPr/>
        </p:nvSpPr>
        <p:spPr>
          <a:xfrm>
            <a:off x="609600" y="22479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Files: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4342" name="Picture 6" descr="coding gifs by chris | Dribbble">
            <a:extLst>
              <a:ext uri="{FF2B5EF4-FFF2-40B4-BE49-F238E27FC236}">
                <a16:creationId xmlns:a16="http://schemas.microsoft.com/office/drawing/2014/main" id="{B1A3DDCF-7131-29EF-EE15-2BE1153A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423" y="2076449"/>
            <a:ext cx="8366375" cy="627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023C7B-902A-68DF-5FF7-5024CB9F4609}"/>
              </a:ext>
            </a:extLst>
          </p:cNvPr>
          <p:cNvSpPr txBox="1">
            <a:spLocks/>
          </p:cNvSpPr>
          <p:nvPr/>
        </p:nvSpPr>
        <p:spPr>
          <a:xfrm>
            <a:off x="643128" y="66675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Check More Files </a:t>
            </a:r>
            <a:r>
              <a:rPr lang="en-US" sz="4000" spc="19" dirty="0">
                <a:solidFill>
                  <a:srgbClr val="231F20"/>
                </a:solidFill>
                <a:latin typeface="Canva Sans 1"/>
              </a:rPr>
              <a:t>[</a:t>
            </a:r>
            <a:r>
              <a:rPr lang="en-US" sz="4000" spc="19" dirty="0">
                <a:solidFill>
                  <a:srgbClr val="231F20"/>
                </a:solidFill>
                <a:latin typeface="Canva Sans 1"/>
                <a:hlinkClick r:id="rId6"/>
              </a:rPr>
              <a:t>here</a:t>
            </a:r>
            <a:r>
              <a:rPr lang="en-US" sz="4000" spc="19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1026" name="Picture 2" descr="GitHub Logo, Git Hub Icon With Text On White and Black Background 17119660  Vector Art at Vecteezy">
            <a:extLst>
              <a:ext uri="{FF2B5EF4-FFF2-40B4-BE49-F238E27FC236}">
                <a16:creationId xmlns:a16="http://schemas.microsoft.com/office/drawing/2014/main" id="{200F37B8-1285-6F5C-93B6-409B780BD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6666" r="52917" b="5000"/>
          <a:stretch/>
        </p:blipFill>
        <p:spPr bwMode="auto">
          <a:xfrm>
            <a:off x="1392926" y="7550099"/>
            <a:ext cx="1271039" cy="124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4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Docs</a:t>
            </a:r>
            <a:endParaRPr lang="en-US" sz="44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01F4DE3-8B95-22B4-5633-43EEB1012D99}"/>
              </a:ext>
            </a:extLst>
          </p:cNvPr>
          <p:cNvSpPr txBox="1">
            <a:spLocks/>
          </p:cNvSpPr>
          <p:nvPr/>
        </p:nvSpPr>
        <p:spPr>
          <a:xfrm>
            <a:off x="657329" y="2880061"/>
            <a:ext cx="9934471" cy="1625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Comments added for code: [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5"/>
              </a:rPr>
              <a:t>here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] 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Any Ideas ?!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748FC1-32FC-CE22-46EB-25DECBA55109}"/>
              </a:ext>
            </a:extLst>
          </p:cNvPr>
          <p:cNvSpPr txBox="1">
            <a:spLocks/>
          </p:cNvSpPr>
          <p:nvPr/>
        </p:nvSpPr>
        <p:spPr>
          <a:xfrm>
            <a:off x="657329" y="19431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Documentations: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2BE579-A30D-4521-E00D-313AC123F62E}"/>
              </a:ext>
            </a:extLst>
          </p:cNvPr>
          <p:cNvSpPr txBox="1">
            <a:spLocks/>
          </p:cNvSpPr>
          <p:nvPr/>
        </p:nvSpPr>
        <p:spPr>
          <a:xfrm>
            <a:off x="667057" y="5216535"/>
            <a:ext cx="8334271" cy="175509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Progress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2-day log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Meetings logs</a:t>
            </a:r>
          </a:p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Project Timeline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EAF42E-006C-828F-C019-D496AC10770C}"/>
              </a:ext>
            </a:extLst>
          </p:cNvPr>
          <p:cNvSpPr txBox="1">
            <a:spLocks/>
          </p:cNvSpPr>
          <p:nvPr/>
        </p:nvSpPr>
        <p:spPr>
          <a:xfrm>
            <a:off x="657329" y="4432648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Follow Up Sheets: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[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6"/>
              </a:rPr>
              <a:t>here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]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6386" name="Picture 2" descr="Mini Printing Machine by Dumitru Ochievschi on Dribbble">
            <a:extLst>
              <a:ext uri="{FF2B5EF4-FFF2-40B4-BE49-F238E27FC236}">
                <a16:creationId xmlns:a16="http://schemas.microsoft.com/office/drawing/2014/main" id="{323C4525-78DE-E7F3-7C9D-4668C9B42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22479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F839-E2EB-A127-BE04-327FD6212D8A}"/>
              </a:ext>
            </a:extLst>
          </p:cNvPr>
          <p:cNvSpPr txBox="1">
            <a:spLocks/>
          </p:cNvSpPr>
          <p:nvPr/>
        </p:nvSpPr>
        <p:spPr>
          <a:xfrm>
            <a:off x="657329" y="7180167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Presentations: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A127EA-7799-E5F3-B388-D743CD52D5F3}"/>
              </a:ext>
            </a:extLst>
          </p:cNvPr>
          <p:cNvSpPr txBox="1">
            <a:spLocks/>
          </p:cNvSpPr>
          <p:nvPr/>
        </p:nvSpPr>
        <p:spPr>
          <a:xfrm>
            <a:off x="685800" y="7962776"/>
            <a:ext cx="10896600" cy="1069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All these presentations are uploaded [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  <a:hlinkClick r:id="rId8"/>
              </a:rPr>
              <a:t>here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242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AD0E6781-42E5-D328-2EF9-BB6156D2583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 err="1">
                <a:solidFill>
                  <a:srgbClr val="F35000"/>
                </a:solidFill>
                <a:latin typeface="Canva Sans 1 Bold"/>
              </a:rPr>
              <a:t>FeedBack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7821241-1A56-DE96-57EB-5D7E8AB9E8D2}"/>
              </a:ext>
            </a:extLst>
          </p:cNvPr>
          <p:cNvSpPr/>
          <p:nvPr/>
        </p:nvSpPr>
        <p:spPr>
          <a:xfrm>
            <a:off x="-4953000" y="6057900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362" name="Picture 2" descr="Your opinion matters Royalty Free Vector Image">
            <a:extLst>
              <a:ext uri="{FF2B5EF4-FFF2-40B4-BE49-F238E27FC236}">
                <a16:creationId xmlns:a16="http://schemas.microsoft.com/office/drawing/2014/main" id="{5DE497D6-41FC-5C73-1550-3BD3CF2D4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" b="17180"/>
          <a:stretch/>
        </p:blipFill>
        <p:spPr bwMode="auto">
          <a:xfrm>
            <a:off x="8903240" y="2066925"/>
            <a:ext cx="9410700" cy="615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967F90-7103-AC46-21DC-C2E70783AFDF}"/>
              </a:ext>
            </a:extLst>
          </p:cNvPr>
          <p:cNvSpPr txBox="1">
            <a:spLocks/>
          </p:cNvSpPr>
          <p:nvPr/>
        </p:nvSpPr>
        <p:spPr>
          <a:xfrm>
            <a:off x="914400" y="2921396"/>
            <a:ext cx="11448355" cy="26154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Give me your Feedback about progress till now &amp;</a:t>
            </a:r>
          </a:p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Next Steps</a:t>
            </a:r>
          </a:p>
          <a:p>
            <a:pPr marL="0" indent="0">
              <a:buNone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Small notes = Great Work</a:t>
            </a:r>
          </a:p>
        </p:txBody>
      </p:sp>
    </p:spTree>
    <p:extLst>
      <p:ext uri="{BB962C8B-B14F-4D97-AF65-F5344CB8AC3E}">
        <p14:creationId xmlns:p14="http://schemas.microsoft.com/office/powerpoint/2010/main" val="129298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8345" y="1569227"/>
            <a:ext cx="6029655" cy="12059310"/>
          </a:xfrm>
          <a:custGeom>
            <a:avLst/>
            <a:gdLst/>
            <a:ahLst/>
            <a:cxnLst/>
            <a:rect l="l" t="t" r="r" b="b"/>
            <a:pathLst>
              <a:path w="6029655" h="12059310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37150" y="3857738"/>
            <a:ext cx="8781665" cy="560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4400" spc="125" dirty="0">
                <a:solidFill>
                  <a:srgbClr val="F35000"/>
                </a:solidFill>
                <a:latin typeface="Codec Pro ExtraBold"/>
              </a:rPr>
              <a:t>Any Questions?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91326" y="2552700"/>
            <a:ext cx="8809792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20"/>
              </a:lnSpc>
            </a:pPr>
            <a:r>
              <a:rPr lang="en-US" sz="11500" spc="184" dirty="0">
                <a:solidFill>
                  <a:srgbClr val="000000"/>
                </a:solidFill>
                <a:latin typeface="Codec Pro Extra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163607"/>
            <a:ext cx="934283" cy="1815744"/>
          </a:xfrm>
          <a:custGeom>
            <a:avLst/>
            <a:gdLst/>
            <a:ahLst/>
            <a:cxnLst/>
            <a:rect l="l" t="t" r="r" b="b"/>
            <a:pathLst>
              <a:path w="934283" h="1815744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E172978-E10F-D66D-D2FF-C0E8F3516CB9}"/>
              </a:ext>
            </a:extLst>
          </p:cNvPr>
          <p:cNvSpPr txBox="1"/>
          <p:nvPr/>
        </p:nvSpPr>
        <p:spPr>
          <a:xfrm>
            <a:off x="7177882" y="7045805"/>
            <a:ext cx="4328318" cy="38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basmaelhoseny6@gmail.com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13068CF8-A6CA-1934-C437-8674835CB3F3}"/>
              </a:ext>
            </a:extLst>
          </p:cNvPr>
          <p:cNvSpPr txBox="1"/>
          <p:nvPr/>
        </p:nvSpPr>
        <p:spPr>
          <a:xfrm>
            <a:off x="4113104" y="7045805"/>
            <a:ext cx="2744896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basmaelhoseny01</a:t>
            </a:r>
          </a:p>
        </p:txBody>
      </p:sp>
      <p:pic>
        <p:nvPicPr>
          <p:cNvPr id="23" name="Picture 2" descr="GitHub - Wikipedia">
            <a:hlinkClick r:id="rId7"/>
            <a:extLst>
              <a:ext uri="{FF2B5EF4-FFF2-40B4-BE49-F238E27FC236}">
                <a16:creationId xmlns:a16="http://schemas.microsoft.com/office/drawing/2014/main" id="{B754E448-0291-0111-FD51-0764C7903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3" y="5714943"/>
            <a:ext cx="1137900" cy="11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33F90E7-17D8-4F20-1244-B73E839F47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18" y="5714943"/>
            <a:ext cx="1095547" cy="1095547"/>
          </a:xfrm>
          <a:prstGeom prst="rect">
            <a:avLst/>
          </a:prstGeom>
        </p:spPr>
      </p:pic>
      <p:pic>
        <p:nvPicPr>
          <p:cNvPr id="25" name="Picture 6" descr="Gmail Icon Logo Black and White – Brands Logos">
            <a:extLst>
              <a:ext uri="{FF2B5EF4-FFF2-40B4-BE49-F238E27FC236}">
                <a16:creationId xmlns:a16="http://schemas.microsoft.com/office/drawing/2014/main" id="{C757CDBC-5FD0-DB6F-0864-278AE3EAF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66" y="5936315"/>
            <a:ext cx="1116039" cy="80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7EAAA51D-B3D8-4F53-BFDF-9AAF7D2F8333}"/>
              </a:ext>
            </a:extLst>
          </p:cNvPr>
          <p:cNvSpPr txBox="1"/>
          <p:nvPr/>
        </p:nvSpPr>
        <p:spPr>
          <a:xfrm>
            <a:off x="941345" y="7045805"/>
            <a:ext cx="2744896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BasmaElhoseny01</a:t>
            </a:r>
          </a:p>
        </p:txBody>
      </p:sp>
    </p:spTree>
    <p:extLst>
      <p:ext uri="{BB962C8B-B14F-4D97-AF65-F5344CB8AC3E}">
        <p14:creationId xmlns:p14="http://schemas.microsoft.com/office/powerpoint/2010/main" val="193044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7">
            <a:extLst>
              <a:ext uri="{FF2B5EF4-FFF2-40B4-BE49-F238E27FC236}">
                <a16:creationId xmlns:a16="http://schemas.microsoft.com/office/drawing/2014/main" id="{E2879168-4F62-4553-CA74-E9241BD22C24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Timeline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0265" name="Picture 10264">
            <a:extLst>
              <a:ext uri="{FF2B5EF4-FFF2-40B4-BE49-F238E27FC236}">
                <a16:creationId xmlns:a16="http://schemas.microsoft.com/office/drawing/2014/main" id="{06685B25-7FAC-E2D2-54D3-726E99F9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3238500"/>
            <a:ext cx="19405456" cy="6076930"/>
          </a:xfrm>
          <a:prstGeom prst="rect">
            <a:avLst/>
          </a:prstGeom>
        </p:spPr>
      </p:pic>
      <p:pic>
        <p:nvPicPr>
          <p:cNvPr id="10242" name="Picture 2" descr="SKL 019 - Effective Time Management - Versatile Learning">
            <a:extLst>
              <a:ext uri="{FF2B5EF4-FFF2-40B4-BE49-F238E27FC236}">
                <a16:creationId xmlns:a16="http://schemas.microsoft.com/office/drawing/2014/main" id="{BDC4C23A-9FA8-F399-853F-07F435AF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0" y="337374"/>
            <a:ext cx="2895600" cy="2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1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2888910"/>
            <a:ext cx="7315199" cy="4706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Sportify Demo Video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Version #1 (check comm)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Next Steps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Questions To Mentors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Coding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Docs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Feedback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38718" y="252955"/>
            <a:ext cx="5815538" cy="2397440"/>
            <a:chOff x="69438" y="-146860"/>
            <a:chExt cx="1085776" cy="332364"/>
          </a:xfrm>
        </p:grpSpPr>
        <p:sp>
          <p:nvSpPr>
            <p:cNvPr id="4" name="Freeform 4"/>
            <p:cNvSpPr/>
            <p:nvPr/>
          </p:nvSpPr>
          <p:spPr>
            <a:xfrm>
              <a:off x="69438" y="-113794"/>
              <a:ext cx="1085776" cy="227589"/>
            </a:xfrm>
            <a:custGeom>
              <a:avLst/>
              <a:gdLst/>
              <a:ahLst/>
              <a:cxnLst/>
              <a:rect l="l" t="t" r="r" b="b"/>
              <a:pathLst>
                <a:path w="1085776" h="227589">
                  <a:moveTo>
                    <a:pt x="46949" y="0"/>
                  </a:moveTo>
                  <a:lnTo>
                    <a:pt x="1038827" y="0"/>
                  </a:lnTo>
                  <a:cubicBezTo>
                    <a:pt x="1051279" y="0"/>
                    <a:pt x="1063220" y="4946"/>
                    <a:pt x="1072025" y="13751"/>
                  </a:cubicBezTo>
                  <a:cubicBezTo>
                    <a:pt x="1080830" y="22555"/>
                    <a:pt x="1085776" y="34497"/>
                    <a:pt x="1085776" y="46949"/>
                  </a:cubicBezTo>
                  <a:lnTo>
                    <a:pt x="1085776" y="180641"/>
                  </a:lnTo>
                  <a:cubicBezTo>
                    <a:pt x="1085776" y="193092"/>
                    <a:pt x="1080830" y="205034"/>
                    <a:pt x="1072025" y="213838"/>
                  </a:cubicBezTo>
                  <a:cubicBezTo>
                    <a:pt x="1063220" y="222643"/>
                    <a:pt x="1051279" y="227589"/>
                    <a:pt x="1038827" y="227589"/>
                  </a:cubicBezTo>
                  <a:lnTo>
                    <a:pt x="46949" y="227589"/>
                  </a:lnTo>
                  <a:cubicBezTo>
                    <a:pt x="34497" y="227589"/>
                    <a:pt x="22555" y="222643"/>
                    <a:pt x="13751" y="213838"/>
                  </a:cubicBezTo>
                  <a:cubicBezTo>
                    <a:pt x="4946" y="205034"/>
                    <a:pt x="0" y="193092"/>
                    <a:pt x="0" y="180641"/>
                  </a:cubicBezTo>
                  <a:lnTo>
                    <a:pt x="0" y="46949"/>
                  </a:lnTo>
                  <a:cubicBezTo>
                    <a:pt x="0" y="34497"/>
                    <a:pt x="4946" y="22555"/>
                    <a:pt x="13751" y="13751"/>
                  </a:cubicBezTo>
                  <a:cubicBezTo>
                    <a:pt x="22555" y="4946"/>
                    <a:pt x="34497" y="0"/>
                    <a:pt x="46949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9438" y="-146860"/>
              <a:ext cx="1085776" cy="332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34"/>
                </a:lnSpc>
                <a:spcBef>
                  <a:spcPct val="0"/>
                </a:spcBef>
              </a:pPr>
              <a:r>
                <a:rPr lang="en-US" sz="6600" spc="862" dirty="0">
                  <a:solidFill>
                    <a:srgbClr val="FFFFFF"/>
                  </a:solidFill>
                  <a:latin typeface="Canva Sans 1"/>
                </a:rPr>
                <a:t>Agenda</a:t>
              </a:r>
              <a:endParaRPr lang="en-US" sz="4010" spc="862" dirty="0">
                <a:solidFill>
                  <a:srgbClr val="FFFFFF"/>
                </a:solidFill>
                <a:latin typeface="Canva Sans 1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506200" y="5143500"/>
            <a:ext cx="12295876" cy="10509296"/>
          </a:xfrm>
          <a:custGeom>
            <a:avLst/>
            <a:gdLst/>
            <a:ahLst/>
            <a:cxnLst/>
            <a:rect l="l" t="t" r="r" b="b"/>
            <a:pathLst>
              <a:path w="12295876" h="10509296">
                <a:moveTo>
                  <a:pt x="0" y="0"/>
                </a:moveTo>
                <a:lnTo>
                  <a:pt x="12295876" y="0"/>
                </a:lnTo>
                <a:lnTo>
                  <a:pt x="12295876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121754">
            <a:off x="16801628" y="523866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362" name="Picture 2" descr="How Accurate Is Review Sentiment Analysis? | Travel Media Group">
            <a:extLst>
              <a:ext uri="{FF2B5EF4-FFF2-40B4-BE49-F238E27FC236}">
                <a16:creationId xmlns:a16="http://schemas.microsoft.com/office/drawing/2014/main" id="{874CE7E0-189E-3E52-8756-9DA90B8D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610100"/>
            <a:ext cx="91440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44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Sportify Demo Video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B92D644-4463-D9FD-2D74-0D047A93163B}"/>
              </a:ext>
            </a:extLst>
          </p:cNvPr>
          <p:cNvSpPr txBox="1">
            <a:spLocks/>
          </p:cNvSpPr>
          <p:nvPr/>
        </p:nvSpPr>
        <p:spPr>
          <a:xfrm>
            <a:off x="657329" y="2677873"/>
            <a:ext cx="10118387" cy="2435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Non-related utterances at the beginning of the video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Session is interrupted by another third person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Useful insights the last few minutes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5C07B6-7DB1-8882-AF85-6B11E4C3BDE8}"/>
              </a:ext>
            </a:extLst>
          </p:cNvPr>
          <p:cNvSpPr txBox="1">
            <a:spLocks/>
          </p:cNvSpPr>
          <p:nvPr/>
        </p:nvSpPr>
        <p:spPr>
          <a:xfrm>
            <a:off x="657329" y="54483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Solutions: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8438DC-E7E4-FEDA-7352-C314805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739" y="7734300"/>
            <a:ext cx="5328122" cy="160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D801B56-E7B8-D97F-D2E5-358C29A19058}"/>
              </a:ext>
            </a:extLst>
          </p:cNvPr>
          <p:cNvSpPr txBox="1">
            <a:spLocks/>
          </p:cNvSpPr>
          <p:nvPr/>
        </p:nvSpPr>
        <p:spPr>
          <a:xfrm>
            <a:off x="657329" y="17456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Notes: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0A18E-4627-8944-5DCC-D55E1EA7D703}"/>
              </a:ext>
            </a:extLst>
          </p:cNvPr>
          <p:cNvSpPr txBox="1">
            <a:spLocks/>
          </p:cNvSpPr>
          <p:nvPr/>
        </p:nvSpPr>
        <p:spPr>
          <a:xfrm>
            <a:off x="657328" y="6403646"/>
            <a:ext cx="10118387" cy="24351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Non-related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 </a:t>
            </a: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To be Classified As Neutral (To Be Tested)</a:t>
            </a:r>
          </a:p>
          <a:p>
            <a:r>
              <a:rPr lang="en-US" sz="3600" spc="19" dirty="0">
                <a:latin typeface="Canva Sans 1"/>
              </a:rPr>
              <a:t>Interruption </a:t>
            </a:r>
            <a:r>
              <a:rPr lang="en-US" sz="3600" spc="19" dirty="0">
                <a:latin typeface="Canva Sans 1"/>
                <a:sym typeface="Wingdings" panose="05000000000000000000" pitchFamily="2" charset="2"/>
              </a:rPr>
              <a:t> Real use case  Add instruction for the user to be in a  quite place</a:t>
            </a:r>
            <a:endParaRPr lang="en-US" sz="3600" spc="19" dirty="0"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100909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 descr="Number 1 Badge Vector Art, Icons, and Graphics for Free Download">
            <a:extLst>
              <a:ext uri="{FF2B5EF4-FFF2-40B4-BE49-F238E27FC236}">
                <a16:creationId xmlns:a16="http://schemas.microsoft.com/office/drawing/2014/main" id="{EA53B9C4-15B6-C4FF-621B-4442B545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39" y="4421027"/>
            <a:ext cx="1902601" cy="190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artoon Drawing Of A Programmer 5520511 Vector Art at Vecteezy">
            <a:extLst>
              <a:ext uri="{FF2B5EF4-FFF2-40B4-BE49-F238E27FC236}">
                <a16:creationId xmlns:a16="http://schemas.microsoft.com/office/drawing/2014/main" id="{148C4383-7BE9-C0F6-89D2-5ED4208C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229" y="1698165"/>
            <a:ext cx="68199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0DAB-4245-6CAB-9060-AF56898104A0}"/>
              </a:ext>
            </a:extLst>
          </p:cNvPr>
          <p:cNvSpPr txBox="1">
            <a:spLocks/>
          </p:cNvSpPr>
          <p:nvPr/>
        </p:nvSpPr>
        <p:spPr>
          <a:xfrm>
            <a:off x="1559897" y="6517591"/>
            <a:ext cx="8803591" cy="251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spc="348" dirty="0">
                <a:solidFill>
                  <a:srgbClr val="231F20"/>
                </a:solidFill>
                <a:latin typeface="Canva Sans 1 Bold"/>
              </a:rPr>
              <a:t>Say Hello!! to Our first Sentiment Analysis Model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3080" name="Picture 8" descr="928,300+ Cartoon Of The Celebrations Stock Photos, Pictures &amp; Royalty-Free  Images - iStock">
            <a:extLst>
              <a:ext uri="{FF2B5EF4-FFF2-40B4-BE49-F238E27FC236}">
                <a16:creationId xmlns:a16="http://schemas.microsoft.com/office/drawing/2014/main" id="{9B456143-4D8B-9FAB-2A9E-2BC8791FD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3412" y="6107329"/>
            <a:ext cx="29337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8A2233-DCD5-B96B-5B96-104069A9AB4D}"/>
              </a:ext>
            </a:extLst>
          </p:cNvPr>
          <p:cNvSpPr txBox="1">
            <a:spLocks/>
          </p:cNvSpPr>
          <p:nvPr/>
        </p:nvSpPr>
        <p:spPr>
          <a:xfrm>
            <a:off x="1466791" y="2747584"/>
            <a:ext cx="8803591" cy="2514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spc="348" dirty="0">
                <a:solidFill>
                  <a:srgbClr val="231F20"/>
                </a:solidFill>
                <a:latin typeface="Canva Sans 1 Bold"/>
              </a:rPr>
              <a:t>Our first Sentiment Analysis Model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1AEF6-9FA1-1E06-701B-DCF0B974F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038562"/>
            <a:ext cx="17212515" cy="3618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551743-070A-B45A-5CF3-3FD050C144E8}"/>
              </a:ext>
            </a:extLst>
          </p:cNvPr>
          <p:cNvSpPr/>
          <p:nvPr/>
        </p:nvSpPr>
        <p:spPr>
          <a:xfrm>
            <a:off x="9677400" y="2476500"/>
            <a:ext cx="29718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34B33B-FC10-1CDA-7737-FDF3A1BDFE07}"/>
              </a:ext>
            </a:extLst>
          </p:cNvPr>
          <p:cNvSpPr/>
          <p:nvPr/>
        </p:nvSpPr>
        <p:spPr>
          <a:xfrm>
            <a:off x="5638800" y="4610100"/>
            <a:ext cx="29718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8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6D9BB-9CDB-2F0A-876E-4150C6A1B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978" y="2171700"/>
            <a:ext cx="10965422" cy="7153912"/>
          </a:xfrm>
          <a:prstGeom prst="rect">
            <a:avLst/>
          </a:prstGeom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(Speech2Text)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5124" name="Picture 4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82610E7E-7524-C068-1EF2-F1406F6B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5" y="2251720"/>
            <a:ext cx="5105400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DF9095-4277-02CC-76F6-7F3CDD805E38}"/>
              </a:ext>
            </a:extLst>
          </p:cNvPr>
          <p:cNvSpPr txBox="1">
            <a:spLocks/>
          </p:cNvSpPr>
          <p:nvPr/>
        </p:nvSpPr>
        <p:spPr>
          <a:xfrm>
            <a:off x="720345" y="4780940"/>
            <a:ext cx="4572000" cy="725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No Speakers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DF2223FA-C457-64AC-2910-A5CB227CDF16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Assembly AI transcriber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7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81343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(Speech2Text)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5124" name="Picture 4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82610E7E-7524-C068-1EF2-F1406F6B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461161"/>
            <a:ext cx="5105400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DF9095-4277-02CC-76F6-7F3CDD805E38}"/>
              </a:ext>
            </a:extLst>
          </p:cNvPr>
          <p:cNvSpPr txBox="1">
            <a:spLocks/>
          </p:cNvSpPr>
          <p:nvPr/>
        </p:nvSpPr>
        <p:spPr>
          <a:xfrm>
            <a:off x="6705600" y="8724900"/>
            <a:ext cx="4572000" cy="725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Utterances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0DC7A-F3DD-912C-8A2B-77F2C0B9A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87" y="1971463"/>
            <a:ext cx="16857413" cy="4924637"/>
          </a:xfrm>
          <a:prstGeom prst="rect">
            <a:avLst/>
          </a:prstGeom>
        </p:spPr>
      </p:pic>
      <p:sp>
        <p:nvSpPr>
          <p:cNvPr id="6" name="TextBox 18">
            <a:extLst>
              <a:ext uri="{FF2B5EF4-FFF2-40B4-BE49-F238E27FC236}">
                <a16:creationId xmlns:a16="http://schemas.microsoft.com/office/drawing/2014/main" id="{6E036E99-29F2-CC32-ECC9-59062B76C75D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Assembly AI transcriber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7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9320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(Speech2Text)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5124" name="Picture 4" descr="AssemblyAI - Speech to Text API Reviews 2024: Details, Pricing, &amp; Features  | G2">
            <a:extLst>
              <a:ext uri="{FF2B5EF4-FFF2-40B4-BE49-F238E27FC236}">
                <a16:creationId xmlns:a16="http://schemas.microsoft.com/office/drawing/2014/main" id="{82610E7E-7524-C068-1EF2-F1406F6B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0" y="2093125"/>
            <a:ext cx="5105400" cy="26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B75BAF-AD59-BDC4-BED2-CB5DDA63DB6B}"/>
              </a:ext>
            </a:extLst>
          </p:cNvPr>
          <p:cNvSpPr txBox="1">
            <a:spLocks/>
          </p:cNvSpPr>
          <p:nvPr/>
        </p:nvSpPr>
        <p:spPr>
          <a:xfrm>
            <a:off x="657329" y="2677873"/>
            <a:ext cx="10118387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User Plan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Very Slow Api </a:t>
            </a:r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 13 sec for 3s video audio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  <a:sym typeface="Wingdings" panose="05000000000000000000" pitchFamily="2" charset="2"/>
              </a:rPr>
              <a:t>Couldn’t transcript long video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846C-7420-FCF7-0138-0473A2B69738}"/>
              </a:ext>
            </a:extLst>
          </p:cNvPr>
          <p:cNvSpPr txBox="1">
            <a:spLocks/>
          </p:cNvSpPr>
          <p:nvPr/>
        </p:nvSpPr>
        <p:spPr>
          <a:xfrm>
            <a:off x="657329" y="17456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Problems: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804F43-FB37-FDE3-687D-878C4DD03772}"/>
              </a:ext>
            </a:extLst>
          </p:cNvPr>
          <p:cNvSpPr txBox="1">
            <a:spLocks/>
          </p:cNvSpPr>
          <p:nvPr/>
        </p:nvSpPr>
        <p:spPr>
          <a:xfrm>
            <a:off x="657329" y="5448300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Solutions: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A0F353-6491-160D-D593-27084B47BB7B}"/>
              </a:ext>
            </a:extLst>
          </p:cNvPr>
          <p:cNvSpPr txBox="1">
            <a:spLocks/>
          </p:cNvSpPr>
          <p:nvPr/>
        </p:nvSpPr>
        <p:spPr>
          <a:xfrm>
            <a:off x="657328" y="6403646"/>
            <a:ext cx="12220472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Check another free API + more real time</a:t>
            </a:r>
          </a:p>
          <a:p>
            <a:r>
              <a:rPr lang="en-US" sz="3600" spc="19" dirty="0">
                <a:latin typeface="Canva Sans 1"/>
              </a:rPr>
              <a:t>Check AI Model </a:t>
            </a:r>
            <a:r>
              <a:rPr lang="en-US" sz="3600" spc="19" dirty="0">
                <a:latin typeface="Canva Sans 1"/>
                <a:sym typeface="Wingdings" panose="05000000000000000000" pitchFamily="2" charset="2"/>
              </a:rPr>
              <a:t> local inference not API [</a:t>
            </a:r>
            <a:r>
              <a:rPr lang="en-US" sz="3600" spc="19" dirty="0">
                <a:solidFill>
                  <a:srgbClr val="FF0000"/>
                </a:solidFill>
                <a:latin typeface="Canva Sans 1"/>
                <a:sym typeface="Wingdings" panose="05000000000000000000" pitchFamily="2" charset="2"/>
              </a:rPr>
              <a:t>CHECK</a:t>
            </a:r>
            <a:r>
              <a:rPr lang="en-US" sz="3600" spc="19" dirty="0">
                <a:latin typeface="Canva Sans 1"/>
                <a:sym typeface="Wingdings" panose="05000000000000000000" pitchFamily="2" charset="2"/>
              </a:rPr>
              <a:t>]</a:t>
            </a:r>
          </a:p>
          <a:p>
            <a:r>
              <a:rPr lang="en-US" sz="3600" spc="19" dirty="0">
                <a:latin typeface="Canva Sans 1"/>
                <a:sym typeface="Wingdings" panose="05000000000000000000" pitchFamily="2" charset="2"/>
              </a:rPr>
              <a:t>Send chunk by chunk to the API  out-of-order speakers [</a:t>
            </a:r>
            <a:r>
              <a:rPr lang="en-US" sz="3600" spc="19" dirty="0">
                <a:solidFill>
                  <a:srgbClr val="FF0000"/>
                </a:solidFill>
                <a:latin typeface="Canva Sans 1"/>
                <a:sym typeface="Wingdings" panose="05000000000000000000" pitchFamily="2" charset="2"/>
              </a:rPr>
              <a:t>CHECK</a:t>
            </a:r>
            <a:r>
              <a:rPr lang="en-US" sz="3600" spc="19" dirty="0">
                <a:latin typeface="Canva Sans 1"/>
                <a:sym typeface="Wingdings" panose="05000000000000000000" pitchFamily="2" charset="2"/>
              </a:rPr>
              <a:t> ]</a:t>
            </a:r>
            <a:endParaRPr lang="en-US" sz="3600" spc="19" dirty="0">
              <a:latin typeface="Canva Sans 1"/>
            </a:endParaRPr>
          </a:p>
        </p:txBody>
      </p:sp>
      <p:pic>
        <p:nvPicPr>
          <p:cNvPr id="6146" name="Picture 2" descr="Sad Child Cartoon Images – Browse 62,949 Stock Photos, Vectors, and Video |  Adobe Stock">
            <a:extLst>
              <a:ext uri="{FF2B5EF4-FFF2-40B4-BE49-F238E27FC236}">
                <a16:creationId xmlns:a16="http://schemas.microsoft.com/office/drawing/2014/main" id="{C0825BD2-7C97-A390-4424-89C361BC0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0" y="4941657"/>
            <a:ext cx="4448127" cy="444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8">
            <a:extLst>
              <a:ext uri="{FF2B5EF4-FFF2-40B4-BE49-F238E27FC236}">
                <a16:creationId xmlns:a16="http://schemas.microsoft.com/office/drawing/2014/main" id="{731033C7-9B1E-5938-3C21-EEFD44CA0444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Assembly AI transcriber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7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499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(Sentiment Model)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B00DA44-4E7C-3C90-44AF-6E4A3A996B7B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Bertweet Model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5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902D59-017E-CBD6-64F5-48EFF060D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5840" y="3084503"/>
            <a:ext cx="7268589" cy="62873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85C240-E815-7E52-986B-58AB6B6D0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7097419"/>
            <a:ext cx="7095468" cy="187893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EE75821-4D39-CCD8-2CCD-69BC0F2016B9}"/>
              </a:ext>
            </a:extLst>
          </p:cNvPr>
          <p:cNvSpPr txBox="1">
            <a:spLocks/>
          </p:cNvSpPr>
          <p:nvPr/>
        </p:nvSpPr>
        <p:spPr>
          <a:xfrm>
            <a:off x="838200" y="5456492"/>
            <a:ext cx="9028663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Fined Tuned on SemEval-2017 Task#4 (Tweets) </a:t>
            </a:r>
          </a:p>
        </p:txBody>
      </p:sp>
      <p:pic>
        <p:nvPicPr>
          <p:cNvPr id="8194" name="Picture 2" descr="What is Meta AI?">
            <a:extLst>
              <a:ext uri="{FF2B5EF4-FFF2-40B4-BE49-F238E27FC236}">
                <a16:creationId xmlns:a16="http://schemas.microsoft.com/office/drawing/2014/main" id="{C1FCB1EC-102B-2157-FE4D-E5A97A29F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t="38368" r="28094" b="37777"/>
          <a:stretch/>
        </p:blipFill>
        <p:spPr bwMode="auto">
          <a:xfrm>
            <a:off x="6096341" y="2525420"/>
            <a:ext cx="3443366" cy="105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ugging Face - Current Openings">
            <a:extLst>
              <a:ext uri="{FF2B5EF4-FFF2-40B4-BE49-F238E27FC236}">
                <a16:creationId xmlns:a16="http://schemas.microsoft.com/office/drawing/2014/main" id="{1A143081-16A0-E059-10DB-3CC5D05A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0" y="1437803"/>
            <a:ext cx="1251161" cy="125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Large Language Models: RoBERTa — A Robustly Optimized BERT Approach | by  Vyacheslav Efimov | Towards Data Science">
            <a:extLst>
              <a:ext uri="{FF2B5EF4-FFF2-40B4-BE49-F238E27FC236}">
                <a16:creationId xmlns:a16="http://schemas.microsoft.com/office/drawing/2014/main" id="{D9799F8B-92F5-AA54-6061-59C066F28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7" r="10269" b="86976"/>
          <a:stretch/>
        </p:blipFill>
        <p:spPr bwMode="auto">
          <a:xfrm>
            <a:off x="1187239" y="2666767"/>
            <a:ext cx="3902970" cy="772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DBD373-4733-CAA7-2F11-D262C207E80C}"/>
              </a:ext>
            </a:extLst>
          </p:cNvPr>
          <p:cNvSpPr txBox="1">
            <a:spLocks/>
          </p:cNvSpPr>
          <p:nvPr/>
        </p:nvSpPr>
        <p:spPr>
          <a:xfrm>
            <a:off x="838200" y="4382738"/>
            <a:ext cx="9028663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latin typeface="Canva Sans 1"/>
              </a:rPr>
              <a:t>BERT Variant</a:t>
            </a:r>
          </a:p>
        </p:txBody>
      </p:sp>
      <p:pic>
        <p:nvPicPr>
          <p:cNvPr id="21" name="Picture 4" descr="Large Language Models: RoBERTa — A Robustly Optimized BERT Approach | by  Vyacheslav Efimov | Towards Data Science">
            <a:extLst>
              <a:ext uri="{FF2B5EF4-FFF2-40B4-BE49-F238E27FC236}">
                <a16:creationId xmlns:a16="http://schemas.microsoft.com/office/drawing/2014/main" id="{818E17E5-A70A-0024-A9D7-1B0152571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3" r="10834" b="64873"/>
          <a:stretch/>
        </p:blipFill>
        <p:spPr bwMode="auto">
          <a:xfrm>
            <a:off x="834096" y="6147777"/>
            <a:ext cx="8705611" cy="20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52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0FF10FE8-2F51-F50F-82C5-EEA5E7193956}"/>
              </a:ext>
            </a:extLst>
          </p:cNvPr>
          <p:cNvSpPr txBox="1"/>
          <p:nvPr/>
        </p:nvSpPr>
        <p:spPr>
          <a:xfrm>
            <a:off x="2028446" y="489774"/>
            <a:ext cx="13545307" cy="2181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Version #1 </a:t>
            </a:r>
            <a:r>
              <a:rPr lang="en-US" sz="4400" spc="348" dirty="0">
                <a:solidFill>
                  <a:srgbClr val="F35000"/>
                </a:solidFill>
                <a:latin typeface="Canva Sans 1 Bold"/>
              </a:rPr>
              <a:t>(Sentiment Model)</a:t>
            </a:r>
          </a:p>
          <a:p>
            <a:pPr algn="ctr">
              <a:spcBef>
                <a:spcPct val="0"/>
              </a:spcBef>
            </a:pPr>
            <a:endParaRPr lang="en-US" sz="6973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B00DA44-4E7C-3C90-44AF-6E4A3A996B7B}"/>
              </a:ext>
            </a:extLst>
          </p:cNvPr>
          <p:cNvSpPr txBox="1"/>
          <p:nvPr/>
        </p:nvSpPr>
        <p:spPr>
          <a:xfrm>
            <a:off x="11814689" y="9774216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Bertweet Model [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5"/>
              </a:rPr>
              <a:t>here</a:t>
            </a: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EFADC-148B-83F2-3471-2B65C14E6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2095500"/>
            <a:ext cx="11750931" cy="7050559"/>
          </a:xfrm>
          <a:prstGeom prst="rect">
            <a:avLst/>
          </a:prstGeom>
        </p:spPr>
      </p:pic>
      <p:pic>
        <p:nvPicPr>
          <p:cNvPr id="6" name="Picture 6" descr="Hugging Face - Current Openings">
            <a:extLst>
              <a:ext uri="{FF2B5EF4-FFF2-40B4-BE49-F238E27FC236}">
                <a16:creationId xmlns:a16="http://schemas.microsoft.com/office/drawing/2014/main" id="{0DEE2627-CE95-CA6C-9C89-7BB089FC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203" y="2833063"/>
            <a:ext cx="1251161" cy="125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arge Language Models: RoBERTa — A Robustly Optimized BERT Approach | by  Vyacheslav Efimov | Towards Data Science">
            <a:extLst>
              <a:ext uri="{FF2B5EF4-FFF2-40B4-BE49-F238E27FC236}">
                <a16:creationId xmlns:a16="http://schemas.microsoft.com/office/drawing/2014/main" id="{FFBA9EB9-BDC4-A731-089A-15732E459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87" r="10269" b="86976"/>
          <a:stretch/>
        </p:blipFill>
        <p:spPr bwMode="auto">
          <a:xfrm>
            <a:off x="1676400" y="4418012"/>
            <a:ext cx="2894839" cy="573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E73371-28BB-211A-7FDE-5C581DE0AFA7}"/>
              </a:ext>
            </a:extLst>
          </p:cNvPr>
          <p:cNvSpPr txBox="1">
            <a:spLocks/>
          </p:cNvSpPr>
          <p:nvPr/>
        </p:nvSpPr>
        <p:spPr>
          <a:xfrm>
            <a:off x="685800" y="5710951"/>
            <a:ext cx="4572000" cy="7251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No Speakers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 algn="ctr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1398431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528</Words>
  <Application>Microsoft Office PowerPoint</Application>
  <PresentationFormat>Custom</PresentationFormat>
  <Paragraphs>120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gg sans</vt:lpstr>
      <vt:lpstr>Canva Sans 1 Bold</vt:lpstr>
      <vt:lpstr>Arial</vt:lpstr>
      <vt:lpstr>Calibri</vt:lpstr>
      <vt:lpstr>Codec Pro ExtraBold</vt:lpstr>
      <vt:lpstr>Aptos</vt:lpstr>
      <vt:lpstr>Canva Sans 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modern creative marketing plan Presentation</dc:title>
  <dc:creator>Basma Elhoseny</dc:creator>
  <cp:lastModifiedBy>Basma Elhoseny</cp:lastModifiedBy>
  <cp:revision>13</cp:revision>
  <dcterms:created xsi:type="dcterms:W3CDTF">2006-08-16T00:00:00Z</dcterms:created>
  <dcterms:modified xsi:type="dcterms:W3CDTF">2024-06-14T11:38:42Z</dcterms:modified>
  <dc:identifier>DAGFZG6YhQg</dc:identifier>
</cp:coreProperties>
</file>